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B47_B62FBA6D.xml" ContentType="application/vnd.ms-powerpoint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modernComment_B4A_38AC7B56.xml" ContentType="application/vnd.ms-powerpoint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85" r:id="rId2"/>
    <p:sldId id="2887" r:id="rId3"/>
    <p:sldId id="2888" r:id="rId4"/>
    <p:sldId id="2889" r:id="rId5"/>
    <p:sldId id="2890" r:id="rId6"/>
    <p:sldId id="2891" r:id="rId7"/>
    <p:sldId id="2892" r:id="rId8"/>
    <p:sldId id="289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F46AD7-8408-6082-A475-1EEEF1C51D88}" name="Joe Seidenberg" initials="JS" userId="914cc092d36a0f28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val Sh" initials="HS" lastIdx="2" clrIdx="0">
    <p:extLst>
      <p:ext uri="{19B8F6BF-5375-455C-9EA6-DF929625EA0E}">
        <p15:presenceInfo xmlns:p15="http://schemas.microsoft.com/office/powerpoint/2012/main" userId="854ca461d12d59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FFFFF"/>
    <a:srgbClr val="EEEEEE"/>
    <a:srgbClr val="D9D9D9"/>
    <a:srgbClr val="D60000"/>
    <a:srgbClr val="CC0000"/>
    <a:srgbClr val="D00000"/>
    <a:srgbClr val="65C9E1"/>
    <a:srgbClr val="F2E1BD"/>
    <a:srgbClr val="EDD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4" autoAdjust="0"/>
    <p:restoredTop sz="95244" autoAdjust="0"/>
  </p:normalViewPr>
  <p:slideViewPr>
    <p:cSldViewPr>
      <p:cViewPr varScale="1">
        <p:scale>
          <a:sx n="101" d="100"/>
          <a:sy n="101" d="100"/>
        </p:scale>
        <p:origin x="244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modernComment_B47_B62FBA6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9737B4F-33B8-408C-BC07-4735FD665AFA}" authorId="{0DF46AD7-8408-6082-A475-1EEEF1C51D88}" created="2021-08-30T21:33:30.45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56581229" sldId="2887"/>
      <ac:spMk id="14" creationId="{36C0539E-5F1A-456C-BD3A-3464468D84C3}"/>
      <ac:txMk cp="33">
        <ac:context len="122" hash="1876823579"/>
      </ac:txMk>
    </ac:txMkLst>
    <p188:pos x="968710" y="600426"/>
    <p188:txBody>
      <a:bodyPr/>
      <a:lstStyle/>
      <a:p>
        <a:r>
          <a:rPr lang="en-US"/>
          <a:t>Should these be under the  Education program?</a:t>
        </a:r>
      </a:p>
    </p188:txBody>
  </p188:cm>
  <p188:cm id="{8ACE74F0-3652-468E-8A06-0CAE8BAF45F5}" authorId="{0DF46AD7-8408-6082-A475-1EEEF1C51D88}" created="2021-08-30T22:59:20.15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56581229" sldId="2887"/>
      <ac:spMk id="17" creationId="{5D0A19A3-86AD-4BBB-BFAA-B6B162185F62}"/>
      <ac:txMk cp="44">
        <ac:context len="276" hash="3857322829"/>
      </ac:txMk>
    </ac:txMkLst>
    <p188:pos x="691608" y="143810"/>
    <p188:txBody>
      <a:bodyPr/>
      <a:lstStyle/>
      <a:p>
        <a:r>
          <a:rPr lang="en-US"/>
          <a:t>Educational Program</a:t>
        </a:r>
      </a:p>
    </p188:txBody>
  </p188:cm>
  <p188:cm id="{E725C9EF-FF9F-4AED-BE6A-C33FB6A6BF43}" authorId="{0DF46AD7-8408-6082-A475-1EEEF1C51D88}" created="2021-08-30T23:01:49.59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056581229" sldId="2887"/>
      <ac:spMk id="17" creationId="{5D0A19A3-86AD-4BBB-BFAA-B6B162185F62}"/>
    </ac:deMkLst>
    <p188:txBody>
      <a:bodyPr/>
      <a:lstStyle/>
      <a:p>
        <a:r>
          <a:rPr lang="en-US"/>
          <a:t>We want to avoid double counting, as it can muddy the data reporting...so saying we gave out 500 rapid response kits and 500 educational resources seems duplicative?</a:t>
        </a:r>
      </a:p>
    </p188:txBody>
  </p188:cm>
</p188:cmLst>
</file>

<file path=ppt/comments/modernComment_B4A_38AC7B5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C2B0853-82F0-4916-A638-5C54527AD241}" authorId="{0DF46AD7-8408-6082-A475-1EEEF1C51D88}" created="2021-08-30T23:03:45.29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950827862" sldId="2890"/>
      <ac:spMk id="14" creationId="{36C0539E-5F1A-456C-BD3A-3464468D84C3}"/>
      <ac:txMk cp="0" len="159">
        <ac:context len="161" hash="3478778793"/>
      </ac:txMk>
    </ac:txMkLst>
    <p188:pos x="1222928" y="198843"/>
    <p188:txBody>
      <a:bodyPr/>
      <a:lstStyle/>
      <a:p>
        <a:r>
          <a:rPr lang="en-US"/>
          <a:t>Which activities should be shifted to HHESI)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9/3/2021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5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42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25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4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13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03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24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950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8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F58802-787A-4E87-B73B-4846EDAEFE41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tx1">
                  <a:lumMod val="10000"/>
                  <a:lumOff val="9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6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&amp; Subtitle_LM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C2FE8A38-2A17-4DBC-83C9-2F10A84FE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19" y="282612"/>
            <a:ext cx="8368363" cy="32923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919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6B0CB79-41C8-4D27-BB50-F9A604C90F79}"/>
              </a:ext>
            </a:extLst>
          </p:cNvPr>
          <p:cNvSpPr txBox="1">
            <a:spLocks/>
          </p:cNvSpPr>
          <p:nvPr userDrawn="1"/>
        </p:nvSpPr>
        <p:spPr>
          <a:xfrm>
            <a:off x="22225" y="4759745"/>
            <a:ext cx="3889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4B9FE-21E6-4B09-A80A-6ECAFC8A0C0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1031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F0C501-67E8-4ED3-8F76-625DF8A8F99A}"/>
              </a:ext>
            </a:extLst>
          </p:cNvPr>
          <p:cNvSpPr txBox="1">
            <a:spLocks/>
          </p:cNvSpPr>
          <p:nvPr userDrawn="1"/>
        </p:nvSpPr>
        <p:spPr>
          <a:xfrm>
            <a:off x="411164" y="4827814"/>
            <a:ext cx="2484435" cy="1384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0" kern="1500" dirty="0">
                <a:solidFill>
                  <a:schemeClr val="bg1">
                    <a:lumMod val="75000"/>
                  </a:schemeClr>
                </a:solidFill>
              </a:rPr>
              <a:t>| Red Feather Development Group </a:t>
            </a:r>
            <a:r>
              <a:rPr lang="en-US" sz="900" b="0" kern="1500" baseline="0" dirty="0">
                <a:solidFill>
                  <a:schemeClr val="bg1">
                    <a:lumMod val="75000"/>
                  </a:schemeClr>
                </a:solidFill>
              </a:rPr>
              <a:t>| August </a:t>
            </a:r>
            <a:r>
              <a:rPr lang="en-US" sz="900" b="0" kern="1500" dirty="0">
                <a:solidFill>
                  <a:schemeClr val="bg1">
                    <a:lumMod val="75000"/>
                  </a:schemeClr>
                </a:solidFill>
              </a:rPr>
              <a:t>2021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6CA6F2F-E358-3D47-88EC-B6254A96DC40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382000" y="133350"/>
            <a:ext cx="665662" cy="5747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3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B47_B62FBA6D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B4A_38AC7B5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Native Home Resource Network Logic Model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9A814E-5155-433C-97D6-0AF9A261DDA4}"/>
              </a:ext>
            </a:extLst>
          </p:cNvPr>
          <p:cNvSpPr/>
          <p:nvPr/>
        </p:nvSpPr>
        <p:spPr>
          <a:xfrm>
            <a:off x="387819" y="742950"/>
            <a:ext cx="1897610" cy="5038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Inputs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(What we have)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FAE9BC-FB84-4ABF-B815-8D2E445E9548}"/>
              </a:ext>
            </a:extLst>
          </p:cNvPr>
          <p:cNvSpPr/>
          <p:nvPr/>
        </p:nvSpPr>
        <p:spPr>
          <a:xfrm>
            <a:off x="387819" y="1290148"/>
            <a:ext cx="1897610" cy="30700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 Feather staff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Hopi &amp; Navajo individuals &amp; families living on tribal lands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Educational Resources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DIY/Rapid Response Solutions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Website and Social Media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Tools and Materials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Volunteers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Salaries &amp; benefits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Administrative expenses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Expenses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7C2741-A9D1-441B-8F67-0131032721CE}"/>
              </a:ext>
            </a:extLst>
          </p:cNvPr>
          <p:cNvSpPr/>
          <p:nvPr/>
        </p:nvSpPr>
        <p:spPr>
          <a:xfrm>
            <a:off x="387819" y="4360170"/>
            <a:ext cx="1897610" cy="326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Planning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9313F7-4E47-4C49-963E-7CA2305D1F62}"/>
              </a:ext>
            </a:extLst>
          </p:cNvPr>
          <p:cNvSpPr/>
          <p:nvPr/>
        </p:nvSpPr>
        <p:spPr>
          <a:xfrm>
            <a:off x="2544736" y="742950"/>
            <a:ext cx="1897610" cy="5038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Activities/Outputs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(What we do)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48E2F8-C7DC-4223-A66D-32F2AE62A38C}"/>
              </a:ext>
            </a:extLst>
          </p:cNvPr>
          <p:cNvSpPr/>
          <p:nvPr/>
        </p:nvSpPr>
        <p:spPr>
          <a:xfrm>
            <a:off x="2544736" y="1290148"/>
            <a:ext cx="1897610" cy="30700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Awareness building, client intake, &amp; provision of rapid response solutions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Application processing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Home assessments, in-person education, &amp; client strategy development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Home repair project oversight (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Healthy Home Energy &amp; Safety Improvements Program)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Advanced case management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B7F943-53BE-4843-8284-424A11806186}"/>
              </a:ext>
            </a:extLst>
          </p:cNvPr>
          <p:cNvSpPr/>
          <p:nvPr/>
        </p:nvSpPr>
        <p:spPr>
          <a:xfrm>
            <a:off x="2544736" y="4360170"/>
            <a:ext cx="1897610" cy="326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1A518F-7661-452D-B575-2181741E4A88}"/>
              </a:ext>
            </a:extLst>
          </p:cNvPr>
          <p:cNvSpPr/>
          <p:nvPr/>
        </p:nvSpPr>
        <p:spPr>
          <a:xfrm>
            <a:off x="4701653" y="742950"/>
            <a:ext cx="1897610" cy="5038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Outcomes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(What’s changing)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200142-10E8-4F48-A10F-39DC6D811631}"/>
              </a:ext>
            </a:extLst>
          </p:cNvPr>
          <p:cNvSpPr/>
          <p:nvPr/>
        </p:nvSpPr>
        <p:spPr>
          <a:xfrm>
            <a:off x="4701653" y="1290148"/>
            <a:ext cx="1897610" cy="30700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Listening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Empowering tribal communities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Healthy homes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Sustainability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9AECEB-5F0C-4347-9606-CD11748FFE3D}"/>
              </a:ext>
            </a:extLst>
          </p:cNvPr>
          <p:cNvSpPr/>
          <p:nvPr/>
        </p:nvSpPr>
        <p:spPr>
          <a:xfrm>
            <a:off x="4701653" y="4360170"/>
            <a:ext cx="1897610" cy="326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ABE12-E58D-4CDD-8FFD-178DC5A4CE02}"/>
              </a:ext>
            </a:extLst>
          </p:cNvPr>
          <p:cNvSpPr/>
          <p:nvPr/>
        </p:nvSpPr>
        <p:spPr>
          <a:xfrm>
            <a:off x="6858571" y="742950"/>
            <a:ext cx="1897610" cy="5038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Impact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(What’s changed)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E6CE22-816A-4546-85A2-914D293F0D8A}"/>
              </a:ext>
            </a:extLst>
          </p:cNvPr>
          <p:cNvSpPr/>
          <p:nvPr/>
        </p:nvSpPr>
        <p:spPr>
          <a:xfrm>
            <a:off x="6858571" y="1290148"/>
            <a:ext cx="1897610" cy="30700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Limited-income Hopi &amp; Navajo families are connected to resources that mitigate specific home-related health &amp; safety risks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Sustainable solutions to housing needs within American Indian Nations are developed and implemented in partnership with community members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Safe, healthy housing is available for everyone, and we are inspired to work collectively in creating self-sustaining communities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36805E-94EE-4DB2-9846-BD38923B5095}"/>
              </a:ext>
            </a:extLst>
          </p:cNvPr>
          <p:cNvSpPr/>
          <p:nvPr/>
        </p:nvSpPr>
        <p:spPr>
          <a:xfrm>
            <a:off x="6858571" y="4360170"/>
            <a:ext cx="1897610" cy="326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Change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808A2CFE-2954-4426-B019-4596664681BC}"/>
              </a:ext>
            </a:extLst>
          </p:cNvPr>
          <p:cNvSpPr/>
          <p:nvPr/>
        </p:nvSpPr>
        <p:spPr>
          <a:xfrm>
            <a:off x="2110283" y="3982233"/>
            <a:ext cx="609600" cy="23750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FE2025F2-1E76-454B-91CD-9E898D47B421}"/>
              </a:ext>
            </a:extLst>
          </p:cNvPr>
          <p:cNvSpPr/>
          <p:nvPr/>
        </p:nvSpPr>
        <p:spPr>
          <a:xfrm>
            <a:off x="4267200" y="3982233"/>
            <a:ext cx="609600" cy="23750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93503569-3A28-4D9C-AED5-27FABF048D65}"/>
              </a:ext>
            </a:extLst>
          </p:cNvPr>
          <p:cNvSpPr/>
          <p:nvPr/>
        </p:nvSpPr>
        <p:spPr>
          <a:xfrm>
            <a:off x="6424117" y="3982233"/>
            <a:ext cx="609600" cy="23750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6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/>
              <a:t>FACET:  Resource R&amp;D, Client intake, &amp; provision of rapid response solutions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Limited-income 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Hopi &amp; Navajo individuals &amp; families living on tribal lands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Administrative Director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Executive Director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 Case Managers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Partners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Educational &amp; 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Rapid response resources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Storage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Vehicles &amp; Fuel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1" y="1922057"/>
            <a:ext cx="1277344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Partnerships and Collaborations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Conduct client intake/document needs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immediate resources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Manage client database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Resources, Partnerships, and Collaboration: (#of partners, #/type of resources 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Provision of immediate resources (# &amp; types of DIY supplies, construction supplies, volunteers, &amp; tools, referrals to third party providers (# &amp; types of referrals)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Client Consultations/Intake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Awareness of home/health relationship 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Empowered homeowners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Homeowners playing active roll in healthy homes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Collaborative resource network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Limited-income Hopi &amp; Navajo families are connected to resources that mitigate specific home-related health &amp; safety risks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Improved housing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Healthier home environments</a:t>
            </a:r>
          </a:p>
          <a:p>
            <a:pPr>
              <a:lnSpc>
                <a:spcPct val="150000"/>
              </a:lnSpc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Sustainable solutions to housing needs within American Indian Nations are developed and implemented in partnership with community members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Improved health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Strengthened local economies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Resilient, Vibrant, sustainable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658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/>
              <a:t>FACET: Application processing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Limited-income Hopi &amp; Navajo individuals &amp; families living on tribal lands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 Case Managers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RF Management 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Mail or email applications to clients whose needs can’t be solved through initial consultation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Develop new client case files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Prioritize client needs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Follow-up with clients to assign resources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Completed client applications (# of applications returned)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Needed resources identified (# &amp; types of existing resources, 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 &amp; types of new resources)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Clients meeting preliminary match to resources are scheduled for home assessments.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Homeowners engaged in home repair process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Repairs &amp; weatherization resources leveraged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Improvements made</a:t>
            </a:r>
          </a:p>
          <a:p>
            <a:pPr>
              <a:lnSpc>
                <a:spcPct val="150000"/>
              </a:lnSpc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Healthier, safer, &amp; more energy-efficient homes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 living environments enhance occupant health, thereby boosting school performance, work productivity, &amp; other activities of daily living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Increased resilience to pandemics (like COVID-19) and disasters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95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/>
              <a:t>FACET: Home assessments, in-person education, &amp; client strategy development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Limited-income Hopi &amp; Navajo individuals &amp; families living on tribal lands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 Case Managers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Subcontractors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Rapid response &amp; educational materials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Storage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Fuel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Schedule in-home visits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Secure subcontractors for assessments (when needed)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Conduct home assessments and 1-1 education/Rapid Resources  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Develop collaborative strategy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Capture client stories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One-on-one home counseling (# clients, # of  assessments, # &amp; types of Rapid Response Kits, # &amp; types of other educational resources, # &amp; types of specialists)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 stories (# of stories, types of medium)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Scopes of work (# of draft agreements, # &amp; types of materials needed)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 contributions (# &amp; types of project contributions)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Homeowners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empo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wered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to contribute own resources to help solve issues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Homeowners have platform to share program impact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Reduced housing demands placed upon local agencies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Limited-income Hopi &amp; Navajo families are connected to resources that mitigate specific home-related health &amp; safety risks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Improved housing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Healthier home environments</a:t>
            </a:r>
          </a:p>
          <a:p>
            <a:pPr>
              <a:lnSpc>
                <a:spcPct val="150000"/>
              </a:lnSpc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Sustainable solutions to housing needs within American Indian Nations are developed and implemented in partnership with community members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Improved health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Strengthened local economies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Vibrant, sustainable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263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/>
              <a:t>FACET: Home repair project oversight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Case Managers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Housing specialist subcontractors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Volunteers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Construction materials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Grants/loans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Solicit bids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Select subcontractors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Finalize subcontractor agreements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Secure construction materials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Secure funding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Assign resources to projects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+mj-lt"/>
              </a:rPr>
              <a:t>Manage projects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Agreements (# signed)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Qualified subcontractors (# &amp; types)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Volunteers (# of persons &amp; # of hours donated/person)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Construction materials 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(# &amp; types of tools, # &amp; types of other materials, estimated value of each)</a:t>
            </a: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Completed repairs (# of homes repairs, # &amp; types of repairs)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Funding 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(#, types, &amp; amounts 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 grants secured; 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(#, types, &amp; amounts 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 loans secured)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Empowered homeowners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Empowered communities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Improved housing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Healthier home environments</a:t>
            </a:r>
          </a:p>
          <a:p>
            <a:pPr>
              <a:lnSpc>
                <a:spcPct val="150000"/>
              </a:lnSpc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Less at-risk housing on tribal lands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Healthier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Stronger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Improved community stability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Individuals &amp; families stay in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Preservation of culture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082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/>
              <a:t>FACET: Advanced case management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Limited-income </a:t>
            </a: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Hopi &amp; Navajo individuals &amp; families living on tribal lands who don’t qualify for existing resources &amp;/or who need additional Red Feather funds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Executive Director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Fund Development Manager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 Case Managers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Provide grant &amp;/or loan application assistance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Facilitate  crowdfunding campaigns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Solicit construction material donations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Recruit, place, &amp; manage volunteers</a:t>
            </a:r>
          </a:p>
          <a:p>
            <a:pPr>
              <a:lnSpc>
                <a:spcPct val="150000"/>
              </a:lnSpc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Funding (#, types, &amp;  Value)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Construction materials (# &amp; types of tools, # &amp; types of other materials, estimated value of each)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Volunteers (# of persons &amp; # of hours donated/person)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New resources (# &amp; types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Empowered homeowners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Homeowners create living environments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Resilient homeowners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Resources at hand</a:t>
            </a:r>
          </a:p>
          <a:p>
            <a:pPr>
              <a:lnSpc>
                <a:spcPct val="150000"/>
              </a:lnSpc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Sustainable solutions to housing needs within American Indian Nations are developed and implemented in partnership with community members and partners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219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1400" dirty="0"/>
            </a:br>
            <a:r>
              <a:rPr lang="en-US" sz="1400" dirty="0"/>
              <a:t>FACET: Emergency Firewood Support &amp; Capacity-Building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Limited-income </a:t>
            </a: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Hopi &amp; Navajo individuals &amp; families living on tribal lands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Hopi Villages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Navajo Chapters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Tribal woodcutters/vendors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 Case Managers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Management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NACOG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Forest Service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National Forest Foundation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Ancestral Lands Program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Retail firewood suppliers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Transportation companies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Volunteers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Firewood processing equipment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Grant and other funding</a:t>
            </a:r>
          </a:p>
          <a:p>
            <a:pPr>
              <a:lnSpc>
                <a:spcPct val="150000"/>
              </a:lnSpc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Assess community needs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Provide support to Villages/Chapters to increase capacity to meet community firewood needs.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Hire tribal wood vendors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Secure equipment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Coordinate volunteer-driven event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Collaborate with partners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Provide emergency firewood assistance to individual requests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Evaluate program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Families receive safe, sustainable heating fuel (# of cords, # of families, $ Value, L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ocation)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Jobs sustained (#, types, &amp; locations 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Partnerships (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#, types, &amp; locations 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Client, partner surveys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Enhanced capacity (# &amp; types of increased capacity , locations.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Villages/Chapters know how to optimize their capacity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Affordable, safe, effective heating alternatives to electric space heaters, propane devices, &amp; other risky heating options provided, such as supplying firewood to elders, disabled persons, &amp; others without means to procure their own firewood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Collaborative network developed with outside agencies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Tribal communities cultivate capacity to provide firewood to those in need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 jobs supported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Warmer homes (despite reduced coal use)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Decreases in serious harm, injuries, and deaths related to exposure Healthy, resilient community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Improved health (since cold air exposure can weaken immune systems, thereby exacerbating complications from illnesses like COVID-19)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Decreased energy burden disparities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Sustainable heating source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Reduced wildfires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Restored ecosystems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4163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1400" dirty="0"/>
            </a:br>
            <a:r>
              <a:rPr lang="en-US" sz="1400" dirty="0"/>
              <a:t>FACET: Handwashing Systems (HWS)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Limited-income </a:t>
            </a: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Hopi &amp; Navajo individuals &amp; families living on Hopi &amp; Navajo Reservations without indoor plumbing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 Case Managers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LavaMaex</a:t>
            </a:r>
            <a:endParaRPr lang="en-US" sz="7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Tribal partners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Community groups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Volunteers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Materials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Storage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Market program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Recruit volunteers &amp; workshop groups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Client Intake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Build units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Deliver HWS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Thank volunteers/partners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Evaluate program</a:t>
            </a:r>
            <a:endParaRPr lang="en-US" sz="7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HWS community workshops to build local resilience (# of HWS built, Locations, , # of attendees,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HWS Volunteer events (</a:t>
            </a: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 and type of volunteers,)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HWS  delivered to families w/o running water. (# &amp; location, $ Value,)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 surveys (# of surveys, qualitative and quantitative feedback obtained;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Community members know how to practice better hygiene &amp; have the resources to do so (in their immediate communities)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Spread of COVID-19 &amp; other communicable diseases mitigated</a:t>
            </a:r>
          </a:p>
          <a:p>
            <a:pPr>
              <a:lnSpc>
                <a:spcPct val="150000"/>
              </a:lnSpc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Communities meet World Health Organization’s Water, Sanitation, &amp; Hygiene Program Goals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Improved community health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Enhanced livelihoods, school attendance, &amp; dignity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More resilient communities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347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09_Key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2CC6D2"/>
      </a:accent1>
      <a:accent2>
        <a:srgbClr val="0DAAE9"/>
      </a:accent2>
      <a:accent3>
        <a:srgbClr val="4CC89F"/>
      </a:accent3>
      <a:accent4>
        <a:srgbClr val="FBB321"/>
      </a:accent4>
      <a:accent5>
        <a:srgbClr val="FA7902"/>
      </a:accent5>
      <a:accent6>
        <a:srgbClr val="E34856"/>
      </a:accent6>
      <a:hlink>
        <a:srgbClr val="FFFFFF"/>
      </a:hlink>
      <a:folHlink>
        <a:srgbClr val="595959"/>
      </a:folHlink>
    </a:clrScheme>
    <a:fontScheme name="Custom 5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15530</TotalTime>
  <Words>1763</Words>
  <Application>Microsoft Office PowerPoint</Application>
  <PresentationFormat>On-screen Show (16:9)</PresentationFormat>
  <Paragraphs>338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Roboto</vt:lpstr>
      <vt:lpstr>Source Sans Pro</vt:lpstr>
      <vt:lpstr>Wingdings</vt:lpstr>
      <vt:lpstr>Default Theme</vt:lpstr>
      <vt:lpstr>Native Home Resource Network Logic Model</vt:lpstr>
      <vt:lpstr>FACET:  Resource R&amp;D, Client intake, &amp; provision of rapid response solutions </vt:lpstr>
      <vt:lpstr>FACET: Application processing</vt:lpstr>
      <vt:lpstr>FACET: Home assessments, in-person education, &amp; client strategy development</vt:lpstr>
      <vt:lpstr>FACET: Home repair project oversight</vt:lpstr>
      <vt:lpstr>FACET: Advanced case management </vt:lpstr>
      <vt:lpstr> FACET: Emergency Firewood Support &amp; Capacity-Building </vt:lpstr>
      <vt:lpstr> FACET: Handwashing Systems (HWS)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Joe Seidenberg</cp:lastModifiedBy>
  <cp:revision>1336</cp:revision>
  <dcterms:created xsi:type="dcterms:W3CDTF">2015-09-08T18:46:55Z</dcterms:created>
  <dcterms:modified xsi:type="dcterms:W3CDTF">2021-09-03T18:20:27Z</dcterms:modified>
</cp:coreProperties>
</file>