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modernComment_B4A_38AC7B56.xml" ContentType="application/vnd.ms-powerpoint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85" r:id="rId2"/>
    <p:sldId id="2888" r:id="rId3"/>
    <p:sldId id="2887" r:id="rId4"/>
    <p:sldId id="2891" r:id="rId5"/>
    <p:sldId id="2890" r:id="rId6"/>
    <p:sldId id="2889" r:id="rId7"/>
    <p:sldId id="2892" r:id="rId8"/>
    <p:sldId id="289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F46AD7-8408-6082-A475-1EEEF1C51D88}" name="Joe Seidenberg" initials="JS" userId="914cc092d36a0f28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val Sh" initials="HS" lastIdx="2" clrIdx="0">
    <p:extLst>
      <p:ext uri="{19B8F6BF-5375-455C-9EA6-DF929625EA0E}">
        <p15:presenceInfo xmlns:p15="http://schemas.microsoft.com/office/powerpoint/2012/main" userId="854ca461d12d59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FFFF"/>
    <a:srgbClr val="EEEEEE"/>
    <a:srgbClr val="D9D9D9"/>
    <a:srgbClr val="D60000"/>
    <a:srgbClr val="CC0000"/>
    <a:srgbClr val="D00000"/>
    <a:srgbClr val="65C9E1"/>
    <a:srgbClr val="F2E1BD"/>
    <a:srgbClr val="EDD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 autoAdjust="0"/>
    <p:restoredTop sz="88801" autoAdjust="0"/>
  </p:normalViewPr>
  <p:slideViewPr>
    <p:cSldViewPr>
      <p:cViewPr varScale="1">
        <p:scale>
          <a:sx n="89" d="100"/>
          <a:sy n="89" d="100"/>
        </p:scale>
        <p:origin x="5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modernComment_B4A_38AC7B5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657B020-368F-49EF-B5D2-7D67CA14FA96}" authorId="{0DF46AD7-8408-6082-A475-1EEEF1C51D88}" created="2021-08-30T23:55:16.18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950827862" sldId="2890"/>
      <ac:spMk id="6" creationId="{00000000-0000-0000-0000-000000000000}"/>
      <ac:txMk cp="7" len="28">
        <ac:context len="36" hash="3362946219"/>
      </ac:txMk>
    </ac:txMkLst>
    <p188:pos x="3166414" y="250125"/>
    <p188:txBody>
      <a:bodyPr/>
      <a:lstStyle/>
      <a:p>
        <a:r>
          <a:rPr lang="en-US"/>
          <a:t>Highlighted text can be NHRN, however, many of our HHESI provide funding for the same work,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9/3/2021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5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0" i="0" dirty="0">
                <a:solidFill>
                  <a:schemeClr val="bg1">
                    <a:lumMod val="50000"/>
                  </a:schemeClr>
                </a:solidFill>
                <a:effectLst/>
                <a:latin typeface="Source Sans Pro" panose="020B0503030403020204" pitchFamily="34" charset="0"/>
              </a:rPr>
              <a:t>Home Repair Funds:  HPG, APS, Restricted, and </a:t>
            </a:r>
            <a:r>
              <a:rPr lang="en-US" sz="1200" b="0" i="0" dirty="0" err="1">
                <a:solidFill>
                  <a:schemeClr val="bg1">
                    <a:lumMod val="50000"/>
                  </a:schemeClr>
                </a:solidFill>
                <a:effectLst/>
                <a:latin typeface="Source Sans Pro" panose="020B0503030403020204" pitchFamily="34" charset="0"/>
              </a:rPr>
              <a:t>Unrestrictred</a:t>
            </a:r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42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47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25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2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03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13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50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8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F58802-787A-4E87-B73B-4846EDAEFE41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tx1">
                  <a:lumMod val="10000"/>
                  <a:lumOff val="9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6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&amp; Subtitle_LM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C2FE8A38-2A17-4DBC-83C9-2F10A84FE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19" y="282612"/>
            <a:ext cx="8368363" cy="32923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919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6B0CB79-41C8-4D27-BB50-F9A604C90F79}"/>
              </a:ext>
            </a:extLst>
          </p:cNvPr>
          <p:cNvSpPr txBox="1">
            <a:spLocks/>
          </p:cNvSpPr>
          <p:nvPr userDrawn="1"/>
        </p:nvSpPr>
        <p:spPr>
          <a:xfrm>
            <a:off x="22225" y="4759745"/>
            <a:ext cx="3889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4B9FE-21E6-4B09-A80A-6ECAFC8A0C0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F0C501-67E8-4ED3-8F76-625DF8A8F99A}"/>
              </a:ext>
            </a:extLst>
          </p:cNvPr>
          <p:cNvSpPr txBox="1">
            <a:spLocks/>
          </p:cNvSpPr>
          <p:nvPr userDrawn="1"/>
        </p:nvSpPr>
        <p:spPr>
          <a:xfrm>
            <a:off x="411164" y="4827814"/>
            <a:ext cx="2484435" cy="1384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0" kern="1500" dirty="0">
                <a:solidFill>
                  <a:schemeClr val="bg1">
                    <a:lumMod val="75000"/>
                  </a:schemeClr>
                </a:solidFill>
              </a:rPr>
              <a:t>| Red Feather Development Group </a:t>
            </a:r>
            <a:r>
              <a:rPr lang="en-US" sz="900" b="0" kern="1500" baseline="0" dirty="0">
                <a:solidFill>
                  <a:schemeClr val="bg1">
                    <a:lumMod val="75000"/>
                  </a:schemeClr>
                </a:solidFill>
              </a:rPr>
              <a:t>| August </a:t>
            </a:r>
            <a:r>
              <a:rPr lang="en-US" sz="900" b="0" kern="1500" dirty="0">
                <a:solidFill>
                  <a:schemeClr val="bg1">
                    <a:lumMod val="75000"/>
                  </a:schemeClr>
                </a:solidFill>
              </a:rPr>
              <a:t>2021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6CA6F2F-E358-3D47-88EC-B6254A96DC40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382000" y="133350"/>
            <a:ext cx="665662" cy="5747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B4A_38AC7B5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Home Energy &amp; Safety Improvements Logic Model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9A814E-5155-433C-97D6-0AF9A261DDA4}"/>
              </a:ext>
            </a:extLst>
          </p:cNvPr>
          <p:cNvSpPr/>
          <p:nvPr/>
        </p:nvSpPr>
        <p:spPr>
          <a:xfrm>
            <a:off x="387819" y="742950"/>
            <a:ext cx="1897610" cy="5038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Inputs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 we have)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FAE9BC-FB84-4ABF-B815-8D2E445E9548}"/>
              </a:ext>
            </a:extLst>
          </p:cNvPr>
          <p:cNvSpPr/>
          <p:nvPr/>
        </p:nvSpPr>
        <p:spPr>
          <a:xfrm>
            <a:off x="387819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Hopi &amp; Navajo individuals &amp; families living on tribal lands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 Feather staff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Salaries &amp; benefits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Administrative expenses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Marketing funds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 repairs funds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Third-party providers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Partners/Collaborations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Sub-contractors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Storage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Materials/Tools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Volunteers </a:t>
            </a:r>
          </a:p>
          <a:p>
            <a:pPr>
              <a:lnSpc>
                <a:spcPct val="150000"/>
              </a:lnSpc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7C2741-A9D1-441B-8F67-0131032721CE}"/>
              </a:ext>
            </a:extLst>
          </p:cNvPr>
          <p:cNvSpPr/>
          <p:nvPr/>
        </p:nvSpPr>
        <p:spPr>
          <a:xfrm>
            <a:off x="387819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Planning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9313F7-4E47-4C49-963E-7CA2305D1F62}"/>
              </a:ext>
            </a:extLst>
          </p:cNvPr>
          <p:cNvSpPr/>
          <p:nvPr/>
        </p:nvSpPr>
        <p:spPr>
          <a:xfrm>
            <a:off x="2544736" y="742950"/>
            <a:ext cx="1897610" cy="5038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Activities/Outputs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 we do)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48E2F8-C7DC-4223-A66D-32F2AE62A38C}"/>
              </a:ext>
            </a:extLst>
          </p:cNvPr>
          <p:cNvSpPr/>
          <p:nvPr/>
        </p:nvSpPr>
        <p:spPr>
          <a:xfrm>
            <a:off x="2544736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 weatherization 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Heating and cooling systems improvements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 health &amp; safety repairs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Aging In-Place (ramps/grab bars)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Four Corners stove replacement &amp; weatherization program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APS Business Solutions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B7F943-53BE-4843-8284-424A11806186}"/>
              </a:ext>
            </a:extLst>
          </p:cNvPr>
          <p:cNvSpPr/>
          <p:nvPr/>
        </p:nvSpPr>
        <p:spPr>
          <a:xfrm>
            <a:off x="2544736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1A518F-7661-452D-B575-2181741E4A88}"/>
              </a:ext>
            </a:extLst>
          </p:cNvPr>
          <p:cNvSpPr/>
          <p:nvPr/>
        </p:nvSpPr>
        <p:spPr>
          <a:xfrm>
            <a:off x="4701653" y="742950"/>
            <a:ext cx="1897610" cy="5038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Outcomes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(What’s changing)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200142-10E8-4F48-A10F-39DC6D811631}"/>
              </a:ext>
            </a:extLst>
          </p:cNvPr>
          <p:cNvSpPr/>
          <p:nvPr/>
        </p:nvSpPr>
        <p:spPr>
          <a:xfrm>
            <a:off x="4701653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Listening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Empowering tribal communities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Healthy homes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Sustainability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9AECEB-5F0C-4347-9606-CD11748FFE3D}"/>
              </a:ext>
            </a:extLst>
          </p:cNvPr>
          <p:cNvSpPr/>
          <p:nvPr/>
        </p:nvSpPr>
        <p:spPr>
          <a:xfrm>
            <a:off x="4701653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ABE12-E58D-4CDD-8FFD-178DC5A4CE02}"/>
              </a:ext>
            </a:extLst>
          </p:cNvPr>
          <p:cNvSpPr/>
          <p:nvPr/>
        </p:nvSpPr>
        <p:spPr>
          <a:xfrm>
            <a:off x="6858571" y="742950"/>
            <a:ext cx="1897610" cy="5038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Impact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(What’s changed)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E6CE22-816A-4546-85A2-914D293F0D8A}"/>
              </a:ext>
            </a:extLst>
          </p:cNvPr>
          <p:cNvSpPr/>
          <p:nvPr/>
        </p:nvSpPr>
        <p:spPr>
          <a:xfrm>
            <a:off x="6858571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tradespeople are sustained through local home repair jobs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Sustainable solutions to housing needs within American Indian Nations are developed and implemented in partnership with community members (via case management wherein Hopi &amp; Navajo clients identify housing needs &amp; implement solutions)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Safe, healthy housing is available for everyone, and we are inspired to work collectively in creating self-sustaining communities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36805E-94EE-4DB2-9846-BD38923B5095}"/>
              </a:ext>
            </a:extLst>
          </p:cNvPr>
          <p:cNvSpPr/>
          <p:nvPr/>
        </p:nvSpPr>
        <p:spPr>
          <a:xfrm>
            <a:off x="6858571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Change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808A2CFE-2954-4426-B019-4596664681BC}"/>
              </a:ext>
            </a:extLst>
          </p:cNvPr>
          <p:cNvSpPr/>
          <p:nvPr/>
        </p:nvSpPr>
        <p:spPr>
          <a:xfrm>
            <a:off x="2110283" y="3982233"/>
            <a:ext cx="609600" cy="23750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E2025F2-1E76-454B-91CD-9E898D47B421}"/>
              </a:ext>
            </a:extLst>
          </p:cNvPr>
          <p:cNvSpPr/>
          <p:nvPr/>
        </p:nvSpPr>
        <p:spPr>
          <a:xfrm>
            <a:off x="4267200" y="3982233"/>
            <a:ext cx="609600" cy="23750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93503569-3A28-4D9C-AED5-27FABF048D65}"/>
              </a:ext>
            </a:extLst>
          </p:cNvPr>
          <p:cNvSpPr/>
          <p:nvPr/>
        </p:nvSpPr>
        <p:spPr>
          <a:xfrm>
            <a:off x="6424117" y="3982233"/>
            <a:ext cx="609600" cy="23750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400" dirty="0"/>
            </a:br>
            <a:r>
              <a:rPr lang="en-US" sz="1400" dirty="0"/>
              <a:t>FACET: APS Tribal Business Energy Efficiency Program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businesses that are APS customers located on tribal lands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APS &amp; other support staff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Business Case Manager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staff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APS contract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Upgrade materials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program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qualified businesses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Conduct site visits/assessments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Upload data to APS/partners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business &amp; contractor support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 program</a:t>
            </a:r>
          </a:p>
          <a:p>
            <a:pPr>
              <a:lnSpc>
                <a:spcPct val="150000"/>
              </a:lnSpc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8"/>
            <a:ext cx="1277346" cy="214871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Energy-efficient upgrades (# &amp; type of upgrades; #, types, &amp; locations of businesses receiving upgrades; value of upgrades; # of businesses serviced, #, types, &amp; locations of businesses requesting upgrades)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Utility savings (# of businesses with reduced utility bills, average savings/business)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 surveys (# of completed surveys, shared stories of program benefits)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Clients aware of simple steps they can take to reduce their energy footprints, thereby saving money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Employment of local contractors</a:t>
            </a:r>
          </a:p>
          <a:p>
            <a:pPr>
              <a:lnSpc>
                <a:spcPct val="150000"/>
              </a:lnSpc>
            </a:pP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Reduced utility expenses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Reduced carbon footprints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comfortable (year-round) offices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Improved building resilience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Decreased energy cost disparities in Hopi &amp; Navajo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Enhanced living environments, health, &amp; economy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95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400" dirty="0"/>
            </a:br>
            <a:r>
              <a:rPr lang="en-US" sz="1400" dirty="0"/>
              <a:t>FACET: APS Low-income Home Weatherization &amp; Residential Energy Efficiency Program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Low-to-moderate-income Hopi &amp; Navajo individuals &amp; families living on Hopi &amp; Navajo Reservations who are APS customers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Case Managers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staff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Energy 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APS contract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program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qualified candidates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Conduct site visits/assessments with energy 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Retrofit homes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Offer one-on-one energy/healthy home education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client &amp; contractor support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 program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Weatherized homes (# &amp; type of retrofits, 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value of retrofits, # of homes serviced, 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# &amp; locations of clients)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Utility savings (# of clients with reduced utility bills, average savings/client)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surveys (# of completed surveys, perceived program benefits)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Clients aware of simple steps they can take to reduce their energy footprints, thereby saving money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Full-time employment for 3 Hopi professionals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Reduced utility expenses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Reduced carbon footprints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More comfortable (year-round) homes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Improved building resilience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Decreased energy cost disparities in Hopi &amp; Navajo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Enhanced living environments, health, &amp; economy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658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400" dirty="0"/>
            </a:br>
            <a:r>
              <a:rPr lang="en-US" sz="1400" dirty="0"/>
              <a:t>FACET: Four Corners Stove Exchange/Replacement &amp; Weatherization Program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Low-to-moderate-income Hopi &amp; Navajo individuals &amp; families living on Hopi &amp; Navajo Reservations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Four Corners Program Coordinator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 Educator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staff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Grant &amp; other funding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Assist with program marketing and outreach </a:t>
            </a: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1450" marR="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Applicants, clients, and contractor general program support </a:t>
            </a: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1450" marR="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Lead Educator</a:t>
            </a: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1450" marR="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Database Management </a:t>
            </a: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Weatherized homes (# &amp; type of retrofits, # &amp; locations of clients)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Upgraded home heating systems (# of systems repaired, # of systems replaced, # of mini-splits installed, # of solar furnaces installed, value of upgrades,# of homes serviced, # &amp; locations of clients)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surveys (# of completed surveys, perceived program benefits)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Homeowners aware of efficient heating devices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Homeowners aware that air quality impacts health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Solid fuel-burning (such as coal) devices removed from homes of tribal elders &amp; those with asthma &amp;/or other respiratory diseases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Less firewood used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Less harmful fine particulate matter released into homes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 involved in program development &amp; delivery</a:t>
            </a:r>
          </a:p>
          <a:p>
            <a:pPr>
              <a:lnSpc>
                <a:spcPct val="150000"/>
              </a:lnSpc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Improved wood stove/chimney safety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Less home fire risks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Improved air quality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Reduced home heating &amp; cooling costs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Decreased incidence rates of allergies, asthma, other respiratory diseases, &amp; cancer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Enhanced collaboration between tribal governments, community organizations, &amp; academic partners who are committed to addressing social &amp; environmental inequalities of  Native nations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219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/>
              <a:t>FACET: Heating systems improvements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Low-to-moderate-income Hopi &amp; Navajo individuals &amp; families living on Hopi &amp; Navajo Reservations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Case Managers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staff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Grant &amp; other funding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+mj-lt"/>
              </a:rPr>
              <a:t>Assess client needs &amp; priorities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</a:rPr>
              <a:t>Identify funding sources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</a:rPr>
              <a:t>Hire 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Secure materials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Conduct repairs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+mj-lt"/>
              </a:rPr>
              <a:t>Inspect &amp; clean wood stoves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</a:rPr>
              <a:t>Conduct assessments for solar heating &amp;/or other HVAC upgrades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Evaluate program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Heating systems repaired &amp;/or replaced (# of stoves repaired, # of stoves replaced, # of mini-splits installed, # of solar furnaces installed, value of improvements, # of homes serviced, # &amp; locations of clients)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Healthy heating educational resources shared (# &amp; types of resources shared, # of clients)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surveys (# of completed surveys, perceived program benefits)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Homeowners more aware of how air quality impacts their health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Solid fuel-burning (such as coal) devices removed from homes of tribal elders &amp; those with asthma &amp;/or other respiratory diseases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Less firewood used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Less harmful fine particulate matter released into homes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 involved in program development &amp; delivery</a:t>
            </a: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Improved wood stove/chimney safety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Less home fire risks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Improved air quality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Reduced home heating &amp; cooling costs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Decreased incidence rates of allergies, asthma, other respiratory diseases, &amp; cancer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Enhanced collaboration between tribal governments, community organizations, &amp; academic partners who are committed to addressing social &amp; environmental inequalities of  Native nations</a:t>
            </a:r>
            <a:endParaRPr lang="en-US" sz="7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082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400" dirty="0"/>
            </a:br>
            <a:r>
              <a:rPr lang="en-US" sz="1400" dirty="0"/>
              <a:t>FACET: Home health &amp; safety repairs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Low-very low-income Hopi &amp; Navajo individuals &amp; families living on tribal lands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 Case Managers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Management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USDA staff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Housing inspectors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Grant &amp; other funding (including matching funds &amp; individual donors)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Resources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+mj-lt"/>
              </a:rPr>
              <a:t>Determine qualified clients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+mj-lt"/>
              </a:rPr>
              <a:t>Conduct home assessment, develop collaborative strategy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+mj-lt"/>
              </a:rPr>
              <a:t>Facilitate scope of work and project plan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Order materials, if required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Support contractors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Manage projects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Evaluate program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 improvements made (# &amp; types of improvements, value of improvements, # of homes serviced, # &amp; locations of clients)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Resources leveraged (# &amp; types of resources/collaborations)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&amp; contractor surveys (# of completed surveys, perceived program benefits)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Homeowners aware that air quality impacts their health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Homeowners aware of daily hazards in living spaces &amp; how to mitigate them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Fewer elder falls &amp; injuries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Those with special needs live more safely in their homes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Repairs &amp; other weatherization improvements create healthier, safer, more energy-efficient homes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Improved housing-related health disparities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 economies strengthened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Vibrant, sustainable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Increased resilience to COVID-19 &amp; natural disasters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6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263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400" dirty="0"/>
            </a:br>
            <a:r>
              <a:rPr lang="en-US" sz="1400" dirty="0"/>
              <a:t>FACET: Firewood support &amp; capacity-building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</a:t>
            </a: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Hopi &amp; Navajo individuals &amp; families living on tribal lands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Hopi Villages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Navajo Chapters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Tribal woodcutters/vendors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 Case Managers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Management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NACOG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Forest Service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National Forest Foundation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Conservation Legacy’s Hopi Ancestral Lands Program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Retail firewood suppliers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Transportation companies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Volunteers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Firewood processing equipment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Grant and other funding</a:t>
            </a:r>
          </a:p>
          <a:p>
            <a:pPr>
              <a:lnSpc>
                <a:spcPct val="150000"/>
              </a:lnSpc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Assess community needs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Provide support to Villages/Chapters, toward firewood provision to their community members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Hire tribal wood vendors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Secure equipment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Coordinate volunteer-driven firewood assistance efforts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Collaborate with partners to reduce logs to firewood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Provide firewood assistance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Evaluate program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Families receive safe, sustainable heating fuel (# of cords of firewood provided/home, value of firewood, </a:t>
            </a:r>
            <a:r>
              <a:rPr lang="en-US" sz="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 &amp; location of homes served, # &amp; location of persons served)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Jobs sustained (#, types, &amp; locations of jobs supported)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Partnerships fostered (</a:t>
            </a:r>
            <a:r>
              <a:rPr lang="en-US" sz="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#, types, &amp; locations of partnerships cultivated)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Client, partner &amp; Village/Chapter surveys (# of completed surveys, perceived program benefits)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Enhanced capacity (# &amp; types of increased capacity # &amp; locations of Villages &amp; Chapters with increased capacity)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Villages/Chapters know how to optimize their capacity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Affordable, safe, effective heating alternatives to electric space heaters, propane devices, &amp; other risky heating options provided, such as supplying firewood to elders, disabled persons, &amp; others without means to procure their own firewood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Collaborative network developed with outside agencies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communities cultivate capacity to provide firewood to those in need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 jobs supported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Warmer homes (despite reduced coal use)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Decreases in serious harm, injuries, and deaths related to exposure Healthy, resilient community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Improved health (since cold air exposure can weaken immune systems, thereby exacerbating complications from illnesses like COVID-19)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Decreased energy burden disparities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Sustainable heating source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Reduced wildfires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Restored ecosystems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163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400" dirty="0"/>
            </a:br>
            <a:r>
              <a:rPr lang="en-US" sz="1400" dirty="0"/>
              <a:t>FACET: Handwashing systems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</a:t>
            </a: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Hopi &amp; Navajo individuals &amp; families living on Hopi &amp; Navajo Reservations without indoor plumbing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 Case Managers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LavaMaex</a:t>
            </a:r>
            <a:endParaRPr lang="en-US" sz="7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Tribal 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Community groups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Volunteers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Materials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Storage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Market program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Enroll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Recruit volunteers &amp; 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Install handwashing stations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Host community demonstrations of new handwashing stations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Host volunteer/partner  thank you event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Evaluate program</a:t>
            </a:r>
            <a:endParaRPr lang="en-US" sz="7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High-capacity, foot pump-operated handwashing stations (# &amp; location of stations, value of stations, # of community members served/location, # of volunteers &amp; partners involved with delivery/ installation)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Community demonstrations (# &amp; locations of demonstrations, # of attendees at each</a:t>
            </a: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# of volunteers &amp; partners involved with training)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 surveys (# of completed surveys, perceived understanding of system)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Community members know how to practice better hygiene &amp; have the resources to do so (in their immediate communities)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Spread of COVID-19 &amp; other communicable diseases mitigated</a:t>
            </a:r>
          </a:p>
          <a:p>
            <a:pPr>
              <a:lnSpc>
                <a:spcPct val="150000"/>
              </a:lnSpc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Communities meet World Health Organization’s Water, Sanitation, &amp; Hygiene Program Goals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Improved community health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Enhanced livelihoods, school attendance, &amp; dignity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More resilient communities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347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09_Key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CC6D2"/>
      </a:accent1>
      <a:accent2>
        <a:srgbClr val="0DAAE9"/>
      </a:accent2>
      <a:accent3>
        <a:srgbClr val="4CC89F"/>
      </a:accent3>
      <a:accent4>
        <a:srgbClr val="FBB321"/>
      </a:accent4>
      <a:accent5>
        <a:srgbClr val="FA7902"/>
      </a:accent5>
      <a:accent6>
        <a:srgbClr val="E34856"/>
      </a:accent6>
      <a:hlink>
        <a:srgbClr val="FFFFFF"/>
      </a:hlink>
      <a:folHlink>
        <a:srgbClr val="595959"/>
      </a:folHlink>
    </a:clrScheme>
    <a:fontScheme name="Custom 5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12734</TotalTime>
  <Words>2056</Words>
  <Application>Microsoft Office PowerPoint</Application>
  <PresentationFormat>On-screen Show (16:9)</PresentationFormat>
  <Paragraphs>367</Paragraphs>
  <Slides>8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Roboto</vt:lpstr>
      <vt:lpstr>Source Sans Pro</vt:lpstr>
      <vt:lpstr>Times New Roman</vt:lpstr>
      <vt:lpstr>Wingdings</vt:lpstr>
      <vt:lpstr>Default Theme</vt:lpstr>
      <vt:lpstr>Healthy Home Energy &amp; Safety Improvements Logic Model</vt:lpstr>
      <vt:lpstr> FACET: APS Tribal Business Energy Efficiency Program </vt:lpstr>
      <vt:lpstr> FACET: APS Low-income Home Weatherization &amp; Residential Energy Efficiency Program </vt:lpstr>
      <vt:lpstr> FACET: Four Corners Stove Exchange/Replacement &amp; Weatherization Program </vt:lpstr>
      <vt:lpstr>FACET: Heating systems improvements</vt:lpstr>
      <vt:lpstr> FACET: Home health &amp; safety repairs </vt:lpstr>
      <vt:lpstr> FACET: Firewood support &amp; capacity-building </vt:lpstr>
      <vt:lpstr> FACET: Handwashing systems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Joe Seidenberg</cp:lastModifiedBy>
  <cp:revision>1427</cp:revision>
  <dcterms:created xsi:type="dcterms:W3CDTF">2015-09-08T18:46:55Z</dcterms:created>
  <dcterms:modified xsi:type="dcterms:W3CDTF">2021-09-03T19:27:22Z</dcterms:modified>
</cp:coreProperties>
</file>